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5" r:id="rId4"/>
    <p:sldMasterId id="2147483673" r:id="rId5"/>
  </p:sldMasterIdLst>
  <p:notesMasterIdLst>
    <p:notesMasterId r:id="rId13"/>
  </p:notesMasterIdLst>
  <p:sldIdLst>
    <p:sldId id="329" r:id="rId6"/>
    <p:sldId id="274" r:id="rId7"/>
    <p:sldId id="332" r:id="rId8"/>
    <p:sldId id="322" r:id="rId9"/>
    <p:sldId id="334" r:id="rId10"/>
    <p:sldId id="298" r:id="rId11"/>
    <p:sldId id="328" r:id="rId12"/>
  </p:sldIdLst>
  <p:sldSz cx="9144000" cy="5143500" type="screen16x9"/>
  <p:notesSz cx="7010400" cy="9296400"/>
  <p:defaultTextStyle>
    <a:defPPr>
      <a:defRPr lang="en-US"/>
    </a:defPPr>
    <a:lvl1pPr marL="0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71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1930"/>
    <a:srgbClr val="A8000C"/>
    <a:srgbClr val="D1D3D4"/>
    <a:srgbClr val="DDDDDD"/>
    <a:srgbClr val="606060"/>
    <a:srgbClr val="333333"/>
    <a:srgbClr val="C5C5C5"/>
    <a:srgbClr val="CCCCCC"/>
    <a:srgbClr val="EB000D"/>
    <a:srgbClr val="C41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426" autoAdjust="0"/>
    <p:restoredTop sz="72222" autoAdjust="0"/>
  </p:normalViewPr>
  <p:slideViewPr>
    <p:cSldViewPr>
      <p:cViewPr>
        <p:scale>
          <a:sx n="66" d="100"/>
          <a:sy n="66" d="100"/>
        </p:scale>
        <p:origin x="-2214" y="-7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2010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8E96CF49-AAAE-4C79-8788-0186F04409CB}" type="datetimeFigureOut">
              <a:rPr lang="en-US" smtClean="0"/>
              <a:pPr/>
              <a:t>2/18/2016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6" tIns="46588" rIns="93176" bIns="4658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CD3EAC19-BD13-47C0-B943-7EBF6CB554F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71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EAC19-BD13-47C0-B943-7EBF6CB554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14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EAC19-BD13-47C0-B943-7EBF6CB554F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EAC19-BD13-47C0-B943-7EBF6CB554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196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EAC19-BD13-47C0-B943-7EBF6CB554F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EAC19-BD13-47C0-B943-7EBF6CB554F7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EAC19-BD13-47C0-B943-7EBF6CB554F7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EAC19-BD13-47C0-B943-7EBF6CB554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13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ion 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325755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>
                <a:latin typeface="+mj-lt"/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1" name="Title 5"/>
          <p:cNvSpPr>
            <a:spLocks noGrp="1"/>
          </p:cNvSpPr>
          <p:nvPr>
            <p:ph type="title" hasCustomPrompt="1"/>
          </p:nvPr>
        </p:nvSpPr>
        <p:spPr>
          <a:xfrm>
            <a:off x="228600" y="3429000"/>
            <a:ext cx="8686800" cy="457200"/>
          </a:xfrm>
          <a:prstGeom prst="rect">
            <a:avLst/>
          </a:prstGeom>
        </p:spPr>
        <p:txBody>
          <a:bodyPr anchor="b" anchorCtr="0"/>
          <a:lstStyle>
            <a:lvl1pPr algn="l" defTabSz="914309" rtl="0" eaLnBrk="1" latinLnBrk="0" hangingPunct="1">
              <a:spcBef>
                <a:spcPct val="0"/>
              </a:spcBef>
              <a:buNone/>
              <a:defRPr lang="en-US" sz="2800" b="1" kern="1200" dirty="0">
                <a:solidFill>
                  <a:srgbClr val="AC1A2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Presentation Title Here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4229100"/>
            <a:ext cx="8686800" cy="22860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Date of Presentation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0" y="4000500"/>
            <a:ext cx="8686800" cy="228600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Presenter Name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457200" y="57150"/>
            <a:ext cx="8229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571500"/>
            <a:ext cx="9144000" cy="0"/>
          </a:xfrm>
          <a:prstGeom prst="line">
            <a:avLst/>
          </a:prstGeom>
          <a:ln w="25400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0" y="571500"/>
            <a:ext cx="9144000" cy="0"/>
          </a:xfrm>
          <a:prstGeom prst="line">
            <a:avLst/>
          </a:prstGeom>
          <a:ln w="25400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5"/>
          <p:cNvSpPr>
            <a:spLocks noGrp="1"/>
          </p:cNvSpPr>
          <p:nvPr>
            <p:ph type="title" hasCustomPrompt="1"/>
          </p:nvPr>
        </p:nvSpPr>
        <p:spPr>
          <a:xfrm>
            <a:off x="457200" y="57150"/>
            <a:ext cx="8229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buClr>
                <a:srgbClr val="A8000C"/>
              </a:buClr>
              <a:defRPr sz="2400">
                <a:latin typeface="+mj-lt"/>
              </a:defRPr>
            </a:lvl1pPr>
            <a:lvl2pPr>
              <a:buClr>
                <a:srgbClr val="A8000C"/>
              </a:buClr>
              <a:defRPr sz="2200">
                <a:latin typeface="+mj-lt"/>
              </a:defRPr>
            </a:lvl2pPr>
            <a:lvl3pPr>
              <a:buClr>
                <a:srgbClr val="A8000C"/>
              </a:buClr>
              <a:defRPr sz="2000">
                <a:latin typeface="+mj-lt"/>
              </a:defRPr>
            </a:lvl3pPr>
            <a:lvl4pPr>
              <a:buClr>
                <a:srgbClr val="A8000C"/>
              </a:buClr>
              <a:defRPr sz="1800">
                <a:latin typeface="+mj-lt"/>
              </a:defRPr>
            </a:lvl4pPr>
            <a:lvl5pPr>
              <a:buClr>
                <a:srgbClr val="A8000C"/>
              </a:buClr>
              <a:buFont typeface="Arial" pitchFamily="34" charset="0"/>
              <a:buChar char="•"/>
              <a:defRPr sz="16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>
            <a:off x="0" y="571500"/>
            <a:ext cx="9144000" cy="0"/>
          </a:xfrm>
          <a:prstGeom prst="line">
            <a:avLst/>
          </a:prstGeom>
          <a:ln w="25400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457200" y="57150"/>
            <a:ext cx="8229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4324350"/>
            <a:ext cx="8686800" cy="304800"/>
          </a:xfrm>
          <a:prstGeom prst="rect">
            <a:avLst/>
          </a:prstGeom>
          <a:solidFill>
            <a:srgbClr val="A8000C"/>
          </a:solidFill>
        </p:spPr>
        <p:txBody>
          <a:bodyPr/>
          <a:lstStyle>
            <a:lvl1pPr algn="ct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457200" y="1200153"/>
            <a:ext cx="8229600" cy="3124197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buClr>
                <a:srgbClr val="A8000C"/>
              </a:buClr>
              <a:defRPr sz="2400">
                <a:latin typeface="+mj-lt"/>
              </a:defRPr>
            </a:lvl1pPr>
            <a:lvl2pPr>
              <a:buClr>
                <a:srgbClr val="A8000C"/>
              </a:buClr>
              <a:defRPr sz="2200">
                <a:latin typeface="+mj-lt"/>
              </a:defRPr>
            </a:lvl2pPr>
            <a:lvl3pPr>
              <a:buClr>
                <a:srgbClr val="A8000C"/>
              </a:buClr>
              <a:defRPr sz="2000">
                <a:latin typeface="+mj-lt"/>
              </a:defRPr>
            </a:lvl3pPr>
            <a:lvl4pPr>
              <a:buClr>
                <a:srgbClr val="A8000C"/>
              </a:buClr>
              <a:defRPr sz="1800">
                <a:latin typeface="+mj-lt"/>
              </a:defRPr>
            </a:lvl4pPr>
            <a:lvl5pPr>
              <a:buClr>
                <a:srgbClr val="A8000C"/>
              </a:buClr>
              <a:buFont typeface="Arial" pitchFamily="34" charset="0"/>
              <a:buChar char="•"/>
              <a:defRPr sz="16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  <a:prstGeom prst="rect">
            <a:avLst/>
          </a:prstGeom>
        </p:spPr>
        <p:txBody>
          <a:bodyPr lIns="91431" tIns="45715" rIns="91431" bIns="45715" anchor="t"/>
          <a:lstStyle>
            <a:lvl1pPr algn="l">
              <a:defRPr sz="4000" b="1" cap="all">
                <a:solidFill>
                  <a:srgbClr val="A8000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180037"/>
            <a:ext cx="7772400" cy="1125140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1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200153"/>
            <a:ext cx="4038600" cy="3394472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buClr>
                <a:srgbClr val="A8000C"/>
              </a:buClr>
              <a:defRPr sz="2400">
                <a:latin typeface="+mj-lt"/>
              </a:defRPr>
            </a:lvl1pPr>
            <a:lvl2pPr>
              <a:buClr>
                <a:srgbClr val="A8000C"/>
              </a:buClr>
              <a:defRPr sz="2200">
                <a:latin typeface="+mj-lt"/>
              </a:defRPr>
            </a:lvl2pPr>
            <a:lvl3pPr>
              <a:buClr>
                <a:srgbClr val="A8000C"/>
              </a:buClr>
              <a:defRPr sz="2000">
                <a:latin typeface="+mj-lt"/>
              </a:defRPr>
            </a:lvl3pPr>
            <a:lvl4pPr>
              <a:buClr>
                <a:srgbClr val="A8000C"/>
              </a:buClr>
              <a:defRPr sz="1800">
                <a:latin typeface="+mj-lt"/>
              </a:defRPr>
            </a:lvl4pPr>
            <a:lvl5pPr>
              <a:buClr>
                <a:srgbClr val="A8000C"/>
              </a:buClr>
              <a:buFont typeface="Arial" pitchFamily="34" charset="0"/>
              <a:buChar char="•"/>
              <a:defRPr sz="16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200153"/>
            <a:ext cx="4038600" cy="3394472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buClr>
                <a:srgbClr val="A8000C"/>
              </a:buClr>
              <a:defRPr sz="2400">
                <a:latin typeface="+mj-lt"/>
              </a:defRPr>
            </a:lvl1pPr>
            <a:lvl2pPr>
              <a:buClr>
                <a:srgbClr val="A8000C"/>
              </a:buClr>
              <a:defRPr sz="2200">
                <a:latin typeface="+mj-lt"/>
              </a:defRPr>
            </a:lvl2pPr>
            <a:lvl3pPr>
              <a:buClr>
                <a:srgbClr val="A8000C"/>
              </a:buClr>
              <a:defRPr sz="2000">
                <a:latin typeface="+mj-lt"/>
              </a:defRPr>
            </a:lvl3pPr>
            <a:lvl4pPr>
              <a:buClr>
                <a:srgbClr val="A8000C"/>
              </a:buClr>
              <a:defRPr sz="1800">
                <a:latin typeface="+mj-lt"/>
              </a:defRPr>
            </a:lvl4pPr>
            <a:lvl5pPr>
              <a:buClr>
                <a:srgbClr val="A8000C"/>
              </a:buClr>
              <a:buFont typeface="Arial" pitchFamily="34" charset="0"/>
              <a:buChar char="•"/>
              <a:defRPr sz="16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571500"/>
            <a:ext cx="9144000" cy="0"/>
          </a:xfrm>
          <a:prstGeom prst="line">
            <a:avLst/>
          </a:prstGeom>
          <a:ln w="25400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457200" y="57150"/>
            <a:ext cx="8229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6"/>
            <a:ext cx="4040188" cy="479822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000" b="1">
                <a:latin typeface="+mj-lt"/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buClr>
                <a:srgbClr val="A8000C"/>
              </a:buClr>
              <a:defRPr sz="2400">
                <a:latin typeface="+mj-lt"/>
              </a:defRPr>
            </a:lvl1pPr>
            <a:lvl2pPr>
              <a:buClr>
                <a:srgbClr val="A8000C"/>
              </a:buClr>
              <a:defRPr sz="2200">
                <a:latin typeface="+mj-lt"/>
              </a:defRPr>
            </a:lvl2pPr>
            <a:lvl3pPr>
              <a:buClr>
                <a:srgbClr val="A8000C"/>
              </a:buClr>
              <a:defRPr sz="2000">
                <a:latin typeface="+mj-lt"/>
              </a:defRPr>
            </a:lvl3pPr>
            <a:lvl4pPr>
              <a:buClr>
                <a:srgbClr val="A8000C"/>
              </a:buClr>
              <a:defRPr sz="1800">
                <a:latin typeface="+mj-lt"/>
              </a:defRPr>
            </a:lvl4pPr>
            <a:lvl5pPr>
              <a:buClr>
                <a:srgbClr val="A8000C"/>
              </a:buClr>
              <a:buFont typeface="Arial" pitchFamily="34" charset="0"/>
              <a:buChar char="•"/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8" y="1151336"/>
            <a:ext cx="4041775" cy="479822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000" b="1">
                <a:latin typeface="+mj-lt"/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buClr>
                <a:srgbClr val="A8000C"/>
              </a:buClr>
              <a:defRPr sz="2400">
                <a:latin typeface="+mj-lt"/>
              </a:defRPr>
            </a:lvl1pPr>
            <a:lvl2pPr>
              <a:buClr>
                <a:srgbClr val="A8000C"/>
              </a:buClr>
              <a:defRPr sz="2200">
                <a:latin typeface="+mj-lt"/>
              </a:defRPr>
            </a:lvl2pPr>
            <a:lvl3pPr>
              <a:buClr>
                <a:srgbClr val="A8000C"/>
              </a:buClr>
              <a:defRPr sz="2000">
                <a:latin typeface="+mj-lt"/>
              </a:defRPr>
            </a:lvl3pPr>
            <a:lvl4pPr>
              <a:buClr>
                <a:srgbClr val="A8000C"/>
              </a:buClr>
              <a:defRPr sz="1800">
                <a:latin typeface="+mj-lt"/>
              </a:defRPr>
            </a:lvl4pPr>
            <a:lvl5pPr>
              <a:buClr>
                <a:srgbClr val="A8000C"/>
              </a:buClr>
              <a:buFont typeface="Arial" pitchFamily="34" charset="0"/>
              <a:buChar char="•"/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571500"/>
            <a:ext cx="9144000" cy="0"/>
          </a:xfrm>
          <a:prstGeom prst="line">
            <a:avLst/>
          </a:prstGeom>
          <a:ln w="25400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57200" y="57150"/>
            <a:ext cx="8229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2" y="204788"/>
            <a:ext cx="3008313" cy="871538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>
                <a:solidFill>
                  <a:srgbClr val="A8000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1" y="204789"/>
            <a:ext cx="5111750" cy="4389835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buClr>
                <a:srgbClr val="A8000C"/>
              </a:buClr>
              <a:defRPr sz="2400">
                <a:latin typeface="+mj-lt"/>
              </a:defRPr>
            </a:lvl1pPr>
            <a:lvl2pPr>
              <a:buClr>
                <a:srgbClr val="A8000C"/>
              </a:buClr>
              <a:defRPr sz="2200">
                <a:latin typeface="+mj-lt"/>
              </a:defRPr>
            </a:lvl2pPr>
            <a:lvl3pPr>
              <a:buClr>
                <a:srgbClr val="A8000C"/>
              </a:buClr>
              <a:defRPr sz="2000">
                <a:latin typeface="+mj-lt"/>
              </a:defRPr>
            </a:lvl3pPr>
            <a:lvl4pPr>
              <a:buClr>
                <a:srgbClr val="A8000C"/>
              </a:buClr>
              <a:defRPr sz="1800">
                <a:latin typeface="+mj-lt"/>
              </a:defRPr>
            </a:lvl4pPr>
            <a:lvl5pPr>
              <a:buClr>
                <a:srgbClr val="A8000C"/>
              </a:buClr>
              <a:buFont typeface="Arial" pitchFamily="34" charset="0"/>
              <a:buChar char="•"/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2" y="1076328"/>
            <a:ext cx="3008313" cy="3518297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400">
                <a:latin typeface="+mj-lt"/>
              </a:defRPr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>
                <a:solidFill>
                  <a:srgbClr val="A8000C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3200">
                <a:latin typeface="+mj-lt"/>
              </a:defRPr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5"/>
            <a:ext cx="5486400" cy="603647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400">
                <a:latin typeface="+mj-lt"/>
              </a:defRPr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Bell-Helicopter_Stacked_No-Textron_Reverse_RGB.pn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448572" y="590550"/>
            <a:ext cx="6171429" cy="39514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2457450"/>
            <a:ext cx="8686800" cy="22860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686050"/>
            <a:ext cx="8686800" cy="22860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Date of Presentation</a:t>
            </a:r>
          </a:p>
        </p:txBody>
      </p:sp>
      <p:sp>
        <p:nvSpPr>
          <p:cNvPr id="11" name="Title 5"/>
          <p:cNvSpPr>
            <a:spLocks noGrp="1"/>
          </p:cNvSpPr>
          <p:nvPr>
            <p:ph type="title" hasCustomPrompt="1"/>
          </p:nvPr>
        </p:nvSpPr>
        <p:spPr>
          <a:xfrm>
            <a:off x="228600" y="1885950"/>
            <a:ext cx="8686800" cy="457200"/>
          </a:xfrm>
          <a:prstGeom prst="rect">
            <a:avLst/>
          </a:prstGeom>
        </p:spPr>
        <p:txBody>
          <a:bodyPr anchor="b" anchorCtr="0"/>
          <a:lstStyle>
            <a:lvl1pPr algn="l" defTabSz="914309" rtl="0" eaLnBrk="1" latinLnBrk="0" hangingPunct="1">
              <a:spcBef>
                <a:spcPct val="0"/>
              </a:spcBef>
              <a:buNone/>
              <a:defRPr lang="en-US" sz="2800" b="1" kern="1200" dirty="0">
                <a:solidFill>
                  <a:srgbClr val="AC1A2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Presentation Title Here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ion 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325755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>
                <a:latin typeface="+mj-lt"/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1" name="Title 5"/>
          <p:cNvSpPr>
            <a:spLocks noGrp="1"/>
          </p:cNvSpPr>
          <p:nvPr>
            <p:ph type="title" hasCustomPrompt="1"/>
          </p:nvPr>
        </p:nvSpPr>
        <p:spPr>
          <a:xfrm>
            <a:off x="228600" y="3429000"/>
            <a:ext cx="8686800" cy="457200"/>
          </a:xfrm>
          <a:prstGeom prst="rect">
            <a:avLst/>
          </a:prstGeom>
        </p:spPr>
        <p:txBody>
          <a:bodyPr anchor="b" anchorCtr="0"/>
          <a:lstStyle>
            <a:lvl1pPr algn="l" defTabSz="914309" rtl="0" eaLnBrk="1" latinLnBrk="0" hangingPunct="1">
              <a:spcBef>
                <a:spcPct val="0"/>
              </a:spcBef>
              <a:buNone/>
              <a:defRPr lang="en-US" sz="2800" b="1" kern="1200" dirty="0">
                <a:solidFill>
                  <a:srgbClr val="AC1A2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Presentation Title Here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4229100"/>
            <a:ext cx="8686800" cy="22860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Date of Presentation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0" y="4000500"/>
            <a:ext cx="8686800" cy="228600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3092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743450"/>
            <a:ext cx="6858000" cy="40005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858000" y="4743450"/>
            <a:ext cx="2286000" cy="400050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Bell-Helicopter_Aligned_No-Reg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094766" y="4673457"/>
            <a:ext cx="1812469" cy="565293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04800" y="4781550"/>
            <a:ext cx="563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Bell Helicopter Textron Inc. is a wholly owned subsidiary of Textron Inc. Bell Helicopter Textron Canada Limited is a wholly owned subsidiary of </a:t>
            </a:r>
            <a:br>
              <a:rPr lang="en-US" sz="5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5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Textron International Holding S.L, a wholly owned subsidiary of Textron Inc. Each company is a separate legal entity and a member of the Textron family </a:t>
            </a:r>
            <a:br>
              <a:rPr lang="en-US" sz="5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5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companies. Bell Helicopter Proprietary Information. © 2016 Bell Helicopter Textron Inc. All registered trademarks are the property of their respective owners.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914309" rtl="0" eaLnBrk="1" latinLnBrk="0" hangingPunct="1">
        <a:spcBef>
          <a:spcPct val="0"/>
        </a:spcBef>
        <a:buNone/>
        <a:defRPr sz="2800" b="1" kern="1200">
          <a:solidFill>
            <a:srgbClr val="AC1A2F"/>
          </a:solidFill>
          <a:latin typeface="+mj-lt"/>
          <a:ea typeface="+mj-ea"/>
          <a:cs typeface="Arial" pitchFamily="34" charset="0"/>
        </a:defRPr>
      </a:lvl1pPr>
    </p:titleStyle>
    <p:bodyStyle>
      <a:lvl1pPr marL="342866" indent="-342866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876" indent="-285721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–"/>
        <a:defRPr sz="2200" kern="1200">
          <a:solidFill>
            <a:srgbClr val="606060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•"/>
        <a:defRPr sz="2000" kern="1200">
          <a:solidFill>
            <a:srgbClr val="606060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–"/>
        <a:defRPr sz="1800" kern="1200">
          <a:solidFill>
            <a:srgbClr val="606060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»"/>
        <a:defRPr sz="1600" kern="1200">
          <a:solidFill>
            <a:srgbClr val="606060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743450"/>
            <a:ext cx="6858000" cy="40005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858000" y="4743450"/>
            <a:ext cx="2286000" cy="400050"/>
          </a:xfrm>
          <a:prstGeom prst="rect">
            <a:avLst/>
          </a:prstGeom>
          <a:solidFill>
            <a:srgbClr val="DC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228601" y="4857750"/>
            <a:ext cx="1858913" cy="174407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en-US" sz="5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Bell Helicopter Confidential and Proprietary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267200" y="4857750"/>
            <a:ext cx="268022" cy="17440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fld id="{AB803C19-B88B-448F-9AFB-204D406B2C7D}" type="slidenum">
              <a:rPr lang="en-US" sz="500" baseline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500" baseline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Bell-Helicopter_Aligned_No-Reg_RGB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094766" y="4673457"/>
            <a:ext cx="1812469" cy="56529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1" r:id="rId7"/>
    <p:sldLayoutId id="2147483682" r:id="rId8"/>
    <p:sldLayoutId id="2147483689" r:id="rId9"/>
    <p:sldLayoutId id="2147483692" r:id="rId10"/>
    <p:sldLayoutId id="2147483694" r:id="rId11"/>
  </p:sldLayoutIdLst>
  <p:hf hdr="0" ftr="0" dt="0"/>
  <p:txStyles>
    <p:titleStyle>
      <a:lvl1pPr algn="l" defTabSz="914309" rtl="0" eaLnBrk="1" latinLnBrk="0" hangingPunct="1">
        <a:spcBef>
          <a:spcPct val="0"/>
        </a:spcBef>
        <a:buNone/>
        <a:defRPr sz="2800" b="1" kern="1200">
          <a:solidFill>
            <a:srgbClr val="AC1A2F"/>
          </a:solidFill>
          <a:latin typeface="+mj-lt"/>
          <a:ea typeface="+mj-ea"/>
          <a:cs typeface="Arial" pitchFamily="34" charset="0"/>
        </a:defRPr>
      </a:lvl1pPr>
    </p:titleStyle>
    <p:bodyStyle>
      <a:lvl1pPr marL="342866" indent="-342866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876" indent="-285721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–"/>
        <a:defRPr sz="2200" kern="1200">
          <a:solidFill>
            <a:srgbClr val="606060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•"/>
        <a:defRPr sz="2000" kern="1200">
          <a:solidFill>
            <a:srgbClr val="606060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–"/>
        <a:defRPr sz="1800" kern="1200">
          <a:solidFill>
            <a:srgbClr val="606060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spcBef>
          <a:spcPct val="20000"/>
        </a:spcBef>
        <a:buClr>
          <a:srgbClr val="AC1A2F"/>
        </a:buClr>
        <a:buFont typeface="Arial" pitchFamily="34" charset="0"/>
        <a:buChar char="»"/>
        <a:defRPr sz="1600" kern="1200">
          <a:solidFill>
            <a:srgbClr val="606060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ettyImages-1878984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624588"/>
            <a:ext cx="9144000" cy="647293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486150"/>
            <a:ext cx="8686800" cy="457200"/>
          </a:xfrm>
        </p:spPr>
        <p:txBody>
          <a:bodyPr/>
          <a:lstStyle/>
          <a:p>
            <a:pPr algn="ctr"/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Robert Hastings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600" y="4248150"/>
            <a:ext cx="8686800" cy="228600"/>
          </a:xfrm>
        </p:spPr>
        <p:txBody>
          <a:bodyPr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Chief of Staff and Executive Vice President,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Communications and Government Affairs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666750"/>
            <a:ext cx="3764349" cy="2182654"/>
          </a:xfrm>
          <a:prstGeom prst="rect">
            <a:avLst/>
          </a:prstGeom>
          <a:effectLst>
            <a:outerShdw blurRad="88900" dist="76200" dir="2700000" algn="tl" rotWithShape="0">
              <a:prstClr val="black">
                <a:alpha val="5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571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2016 graphic linearb.jpg"/>
          <p:cNvPicPr>
            <a:picLocks noChangeAspect="1"/>
          </p:cNvPicPr>
          <p:nvPr/>
        </p:nvPicPr>
        <p:blipFill>
          <a:blip r:embed="rId3" cstate="print"/>
          <a:srcRect t="8475" r="8475"/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1026" name="Picture 2" descr="C:\Users\bh44409\AppData\Local\Temp\wz047a\80 years logos\Stacked\Bell-Helicopter_80-years-logo-stacked_Red-Blk_RG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123950"/>
            <a:ext cx="4038600" cy="40386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6824663" y="4708525"/>
            <a:ext cx="2322512" cy="4501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+mj-lt"/>
            </a:endParaRPr>
          </a:p>
        </p:txBody>
      </p:sp>
      <p:pic>
        <p:nvPicPr>
          <p:cNvPr id="27" name="Picture 2" descr="C:\Users\bh42805\Box Sync\@Current Trips &amp; Events\Sep 10_BCIU Luncheon_US Embassy Mexico\Bell Helicopter Mexico Overview\Mexican_Air_Force_407GX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4314" y="2143578"/>
            <a:ext cx="2109611" cy="140640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4" descr="C:\Users\bh42805\Box Sync\@Current Trips &amp; Events\Sep 10_BCIU Luncheon_US Embassy Mexico\Bell Helicopter Mexico Overview\Imagery\412EPI_Heliservi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2510" y="2129064"/>
            <a:ext cx="2081215" cy="140451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 Helicopter Existing Product Lines</a:t>
            </a:r>
          </a:p>
        </p:txBody>
      </p:sp>
      <p:pic>
        <p:nvPicPr>
          <p:cNvPr id="7" name="Picture 6" descr="C:\Users\bh42805\Box Sync\@Reference\Corporate Info_Logos_Imagery\Imagery\CV-22\new night fast rope photo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517" y="620494"/>
            <a:ext cx="2129366" cy="14173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 descr="\\bhicuahur01\marcomarchive\Photography\Aircraft\Military\Current\AH-1Z\HMLA 2014\In Flight\BellAH-1Z_HMLA_14_226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781800" y="620494"/>
            <a:ext cx="2136523" cy="14243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3" descr="C:\Users\bh42805\Box Sync\@Reference\Corporate Info_Logos_Imagery\Imagery\FireScout_Photo_N2F3667_120223-R00_5616x3744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220364" y="2150122"/>
            <a:ext cx="2131272" cy="14207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2" descr="C:\Users\lbilbrey\Downloads\mediagallery_13-07-2015_12f59d36fd16d16bb267199700a68feb\206L4_Photo_AirEvac_100819-R00_500x333.jpg"/>
          <p:cNvPicPr>
            <a:picLocks noChangeAspect="1" noChangeArrowheads="1"/>
          </p:cNvPicPr>
          <p:nvPr/>
        </p:nvPicPr>
        <p:blipFill>
          <a:blip r:embed="rId8" cstate="email"/>
          <a:stretch>
            <a:fillRect/>
          </a:stretch>
        </p:blipFill>
        <p:spPr bwMode="auto">
          <a:xfrm>
            <a:off x="2362201" y="624688"/>
            <a:ext cx="2133597" cy="14209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 descr="C:\Users\lbilbrey\Downloads\mediagallery_13-07-2015_12f59d36fd16d16bb267199700a68feb\206L4_Photo_AirEvac_100819-R00_500x333.jpg"/>
          <p:cNvPicPr>
            <a:picLocks noChangeAspect="1" noChangeArrowheads="1"/>
          </p:cNvPicPr>
          <p:nvPr/>
        </p:nvPicPr>
        <p:blipFill>
          <a:blip r:embed="rId9" cstate="email"/>
          <a:stretch>
            <a:fillRect/>
          </a:stretch>
        </p:blipFill>
        <p:spPr bwMode="auto">
          <a:xfrm>
            <a:off x="4572001" y="620494"/>
            <a:ext cx="2133599" cy="14209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4572000" y="1905207"/>
            <a:ext cx="2133600" cy="15240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+mj-lt"/>
              </a:rPr>
              <a:t>Bell UH-1Y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83261" y="1919721"/>
            <a:ext cx="2133600" cy="15240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+mj-lt"/>
              </a:rPr>
              <a:t>Bell AH-1Z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2400" y="1885950"/>
            <a:ext cx="2133600" cy="15240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Bell Boeing </a:t>
            </a:r>
            <a:r>
              <a:rPr lang="en-US" sz="1000" dirty="0">
                <a:latin typeface="+mj-lt"/>
              </a:rPr>
              <a:t>CV-22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62200" y="1914978"/>
            <a:ext cx="2133600" cy="15240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+mj-lt"/>
              </a:rPr>
              <a:t>Bell Boeing MV-22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19200" y="3411172"/>
            <a:ext cx="2133600" cy="15240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MQ-8C Fire Scout</a:t>
            </a:r>
          </a:p>
        </p:txBody>
      </p:sp>
      <p:pic>
        <p:nvPicPr>
          <p:cNvPr id="17" name="Picture 2" descr="C:\Users\lbilbrey\Downloads\mediagallery_13-07-2015_12f59d36fd16d16bb267199700a68feb\206L4_Photo_AirEvac_100819-R00_500x333.jpg"/>
          <p:cNvPicPr>
            <a:picLocks noChangeAspect="1" noChangeArrowheads="1"/>
          </p:cNvPicPr>
          <p:nvPr/>
        </p:nvPicPr>
        <p:blipFill>
          <a:blip r:embed="rId10" cstate="email"/>
          <a:srcRect t="8887"/>
          <a:stretch>
            <a:fillRect/>
          </a:stretch>
        </p:blipFill>
        <p:spPr bwMode="auto">
          <a:xfrm>
            <a:off x="252502" y="3638550"/>
            <a:ext cx="2133599" cy="12946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2" descr="C:\Users\lbilbrey\Downloads\mediagallery_13-07-2015_12f59d36fd16d16bb267199700a68feb\206L4_Photo_AirEvac_100819-R00_500x333.jpg"/>
          <p:cNvPicPr>
            <a:picLocks noChangeAspect="1" noChangeArrowheads="1"/>
          </p:cNvPicPr>
          <p:nvPr/>
        </p:nvPicPr>
        <p:blipFill>
          <a:blip r:embed="rId11" cstate="email"/>
          <a:srcRect t="9444"/>
          <a:stretch>
            <a:fillRect/>
          </a:stretch>
        </p:blipFill>
        <p:spPr bwMode="auto">
          <a:xfrm>
            <a:off x="4700970" y="3638550"/>
            <a:ext cx="2133600" cy="128645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Group 22"/>
          <p:cNvGrpSpPr/>
          <p:nvPr/>
        </p:nvGrpSpPr>
        <p:grpSpPr>
          <a:xfrm>
            <a:off x="6934200" y="3638550"/>
            <a:ext cx="2133600" cy="1450071"/>
            <a:chOff x="152078" y="1708889"/>
            <a:chExt cx="2133600" cy="14500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0" name="Picture 2" descr="C:\Users\lbilbrey\Downloads\mediagallery_13-07-2015_12f59d36fd16d16bb267199700a68feb\206L4_Photo_AirEvac_100819-R00_500x333.jpg"/>
            <p:cNvPicPr>
              <a:picLocks noChangeAspect="1" noChangeArrowheads="1"/>
            </p:cNvPicPr>
            <p:nvPr/>
          </p:nvPicPr>
          <p:blipFill>
            <a:blip r:embed="rId12" cstate="email"/>
            <a:srcRect t="8682"/>
            <a:stretch>
              <a:fillRect/>
            </a:stretch>
          </p:blipFill>
          <p:spPr bwMode="auto">
            <a:xfrm>
              <a:off x="152078" y="1708889"/>
              <a:ext cx="2133599" cy="12976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Rectangle 20"/>
            <p:cNvSpPr/>
            <p:nvPr/>
          </p:nvSpPr>
          <p:spPr>
            <a:xfrm>
              <a:off x="152078" y="3006560"/>
              <a:ext cx="2133600" cy="152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+mj-lt"/>
                </a:rPr>
                <a:t>Bell 206L4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455564" y="3375190"/>
            <a:ext cx="2108361" cy="18716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+mj-lt"/>
              </a:rPr>
              <a:t>Bell 407GXP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88794" y="3355693"/>
            <a:ext cx="2084931" cy="18716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+mj-lt"/>
              </a:rPr>
              <a:t>Bell 412EP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2501" y="4933950"/>
            <a:ext cx="2133600" cy="15240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+mj-lt"/>
              </a:rPr>
              <a:t>Bell 412EPI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24400" y="4926790"/>
            <a:ext cx="2133600" cy="15240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+mj-lt"/>
              </a:rPr>
              <a:t>Bell 429WLG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65931" y="4892030"/>
            <a:ext cx="2133600" cy="187803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+mj-lt"/>
              </a:rPr>
              <a:t>Bell 429</a:t>
            </a:r>
          </a:p>
        </p:txBody>
      </p:sp>
      <p:pic>
        <p:nvPicPr>
          <p:cNvPr id="28" name="Picture 3" descr="C:\Users\bh42805\Box Sync\@Current Trips &amp; Events\Sep 10_BCIU Luncheon_US Embassy Mexico\Bell Helicopter Mexico Overview\Puerto_Rico_429.jpg"/>
          <p:cNvPicPr>
            <a:picLocks noChangeAspect="1" noChangeArrowheads="1"/>
          </p:cNvPicPr>
          <p:nvPr/>
        </p:nvPicPr>
        <p:blipFill>
          <a:blip r:embed="rId13" cstate="print"/>
          <a:srcRect t="9485"/>
          <a:stretch>
            <a:fillRect/>
          </a:stretch>
        </p:blipFill>
        <p:spPr bwMode="auto">
          <a:xfrm>
            <a:off x="2465931" y="3638550"/>
            <a:ext cx="2133600" cy="128030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Rectangle 30"/>
          <p:cNvSpPr/>
          <p:nvPr/>
        </p:nvSpPr>
        <p:spPr>
          <a:xfrm>
            <a:off x="6934200" y="4933950"/>
            <a:ext cx="2133600" cy="152400"/>
          </a:xfrm>
          <a:prstGeom prst="rect">
            <a:avLst/>
          </a:prstGeom>
          <a:solidFill>
            <a:srgbClr val="A719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+mj-lt"/>
              </a:rPr>
              <a:t>Bell 206L4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bh44409\Downloads\525_Photo_FirstFlight-SDSL8875_150207-R00_publish_525_Photo_FirstFlight-SDSL8875_150207-R00.tif_v001.jpg"/>
          <p:cNvPicPr>
            <a:picLocks noChangeAspect="1" noChangeArrowheads="1"/>
          </p:cNvPicPr>
          <p:nvPr/>
        </p:nvPicPr>
        <p:blipFill>
          <a:blip r:embed="rId3" cstate="print"/>
          <a:srcRect t="9083" b="8518"/>
          <a:stretch>
            <a:fillRect/>
          </a:stretch>
        </p:blipFill>
        <p:spPr bwMode="auto">
          <a:xfrm>
            <a:off x="2656341" y="619578"/>
            <a:ext cx="3081730" cy="4050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 descr="CVN_V280_V6_sunset.jpg"/>
          <p:cNvPicPr>
            <a:picLocks noChangeAspect="1"/>
          </p:cNvPicPr>
          <p:nvPr/>
        </p:nvPicPr>
        <p:blipFill>
          <a:blip r:embed="rId4" cstate="print">
            <a:lum bright="10000" contrast="20000"/>
          </a:blip>
          <a:srcRect r="42742"/>
          <a:stretch>
            <a:fillRect/>
          </a:stretch>
        </p:blipFill>
        <p:spPr>
          <a:xfrm>
            <a:off x="5837646" y="619578"/>
            <a:ext cx="3240633" cy="4050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" name="Rectangle 39"/>
          <p:cNvSpPr/>
          <p:nvPr/>
        </p:nvSpPr>
        <p:spPr>
          <a:xfrm>
            <a:off x="5838372" y="4147894"/>
            <a:ext cx="3236976" cy="372398"/>
          </a:xfrm>
          <a:prstGeom prst="rect">
            <a:avLst/>
          </a:prstGeom>
          <a:solidFill>
            <a:srgbClr val="A719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867845" y="4111179"/>
            <a:ext cx="3199955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C1A2F"/>
              </a:buClr>
              <a:buSzTx/>
              <a:buFontTx/>
              <a:buNone/>
              <a:tabLst/>
            </a:pPr>
            <a:r>
              <a:rPr lang="en-US" sz="2200" b="1" noProof="0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Bell V-280 Valor </a:t>
            </a:r>
            <a:r>
              <a:rPr lang="en-US" sz="2200" b="1" noProof="0" dirty="0" err="1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Tiltrotor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667000" y="3257550"/>
            <a:ext cx="3081528" cy="371406"/>
          </a:xfrm>
          <a:prstGeom prst="rect">
            <a:avLst/>
          </a:prstGeom>
          <a:solidFill>
            <a:srgbClr val="A719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2514600" y="3210378"/>
            <a:ext cx="3276600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C1A2F"/>
              </a:buClr>
              <a:buSzTx/>
              <a:buFontTx/>
              <a:buNone/>
              <a:tabLst/>
            </a:pPr>
            <a:r>
              <a:rPr lang="en-US" sz="2200" b="1" noProof="0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Bell 525 Relentless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cs typeface="Arial" pitchFamily="34" charset="0"/>
            </a:endParaRPr>
          </a:p>
        </p:txBody>
      </p: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153400" cy="457200"/>
          </a:xfrm>
        </p:spPr>
        <p:txBody>
          <a:bodyPr/>
          <a:lstStyle/>
          <a:p>
            <a:r>
              <a:rPr lang="en-US" dirty="0"/>
              <a:t>Three New, Clean-Sheet Design Aircraft</a:t>
            </a:r>
          </a:p>
        </p:txBody>
      </p:sp>
      <p:pic>
        <p:nvPicPr>
          <p:cNvPr id="31" name="Picture 30" descr="2016 graphic linea505 backgroundr.jpg"/>
          <p:cNvPicPr>
            <a:picLocks noChangeAspect="1"/>
          </p:cNvPicPr>
          <p:nvPr/>
        </p:nvPicPr>
        <p:blipFill>
          <a:blip r:embed="rId5" cstate="print"/>
          <a:srcRect l="4122" r="60833"/>
          <a:stretch>
            <a:fillRect/>
          </a:stretch>
        </p:blipFill>
        <p:spPr>
          <a:xfrm>
            <a:off x="43542" y="628738"/>
            <a:ext cx="2514600" cy="4051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Rectangle 37"/>
          <p:cNvSpPr/>
          <p:nvPr/>
        </p:nvSpPr>
        <p:spPr>
          <a:xfrm>
            <a:off x="39912" y="1182190"/>
            <a:ext cx="2514600" cy="409844"/>
          </a:xfrm>
          <a:prstGeom prst="rect">
            <a:avLst/>
          </a:prstGeom>
          <a:solidFill>
            <a:srgbClr val="A719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0" y="1174950"/>
            <a:ext cx="2638816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C1A2F"/>
              </a:buClr>
              <a:buSzTx/>
              <a:buFontTx/>
              <a:buNone/>
              <a:tabLst/>
            </a:pPr>
            <a:r>
              <a:rPr lang="en-US" sz="2000" b="1" noProof="0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Bell 505 Jet Ranger X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 Helicopter in Tarrant County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4291692"/>
            <a:ext cx="9144000" cy="457200"/>
          </a:xfrm>
        </p:spPr>
        <p:txBody>
          <a:bodyPr/>
          <a:lstStyle/>
          <a:p>
            <a:r>
              <a:rPr lang="en-US" sz="2000" dirty="0"/>
              <a:t> Projected $38.4 Billion Economic Impact Over the Next 10 Years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1"/>
          </p:nvPr>
        </p:nvSpPr>
        <p:spPr>
          <a:xfrm>
            <a:off x="228600" y="666751"/>
            <a:ext cx="4343400" cy="3657600"/>
          </a:xfrm>
        </p:spPr>
        <p:txBody>
          <a:bodyPr lIns="91431" tIns="45715" rIns="91431" bIns="45715" anchor="t"/>
          <a:lstStyle/>
          <a:p>
            <a:r>
              <a:rPr lang="en-US" sz="2000" dirty="0"/>
              <a:t>Revitalized Main Campus</a:t>
            </a:r>
          </a:p>
          <a:p>
            <a:r>
              <a:rPr lang="en-US" sz="2000" dirty="0"/>
              <a:t>Logistics Center</a:t>
            </a:r>
          </a:p>
          <a:p>
            <a:r>
              <a:rPr lang="en-US" sz="2000" dirty="0"/>
              <a:t>Drive Systems Center</a:t>
            </a:r>
          </a:p>
          <a:p>
            <a:r>
              <a:rPr lang="en-US" sz="2000" dirty="0"/>
              <a:t>Xworx Facility</a:t>
            </a:r>
          </a:p>
          <a:p>
            <a:r>
              <a:rPr lang="en-US" sz="2000" dirty="0"/>
              <a:t>New Bell Training Academy</a:t>
            </a:r>
          </a:p>
          <a:p>
            <a:pPr lvl="1"/>
            <a:r>
              <a:rPr lang="en-US" sz="2000" dirty="0"/>
              <a:t>Capacity for 4,000+ pilots and maintainers per year</a:t>
            </a:r>
          </a:p>
          <a:p>
            <a:pPr lvl="1"/>
            <a:r>
              <a:rPr lang="en-US" sz="2000" dirty="0"/>
              <a:t>Emergency Medical Services, Law Enforcement, Firefighting</a:t>
            </a:r>
          </a:p>
          <a:p>
            <a:r>
              <a:rPr lang="en-US" sz="2000" dirty="0"/>
              <a:t>50,000 Visitors Last Year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Picture 2" descr="C:\Users\bh44409\Downloads\BH_Facilities_FTW_HQ_150317.jpg"/>
          <p:cNvPicPr>
            <a:picLocks noChangeAspect="1" noChangeArrowheads="1"/>
          </p:cNvPicPr>
          <p:nvPr/>
        </p:nvPicPr>
        <p:blipFill>
          <a:blip r:embed="rId3" cstate="print"/>
          <a:srcRect t="17926" r="5073" b="25670"/>
          <a:stretch>
            <a:fillRect/>
          </a:stretch>
        </p:blipFill>
        <p:spPr bwMode="auto">
          <a:xfrm>
            <a:off x="4648200" y="677634"/>
            <a:ext cx="4277842" cy="1694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11800070_1141031065924868_3062288109005622437_n.jpg"/>
          <p:cNvPicPr>
            <a:picLocks noChangeAspect="1"/>
          </p:cNvPicPr>
          <p:nvPr/>
        </p:nvPicPr>
        <p:blipFill>
          <a:blip r:embed="rId4" cstate="print"/>
          <a:srcRect l="1901" t="12211" r="3383" b="33270"/>
          <a:stretch>
            <a:fillRect/>
          </a:stretch>
        </p:blipFill>
        <p:spPr>
          <a:xfrm>
            <a:off x="4658842" y="2452008"/>
            <a:ext cx="42672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228600" y="819150"/>
            <a:ext cx="2438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Bell_Family_Day_2015_SDSL8323.jpg"/>
          <p:cNvPicPr>
            <a:picLocks noChangeAspect="1"/>
          </p:cNvPicPr>
          <p:nvPr/>
        </p:nvPicPr>
        <p:blipFill>
          <a:blip r:embed="rId3" cstate="print"/>
          <a:srcRect l="6926" t="9592" r="21213" b="37882"/>
          <a:stretch>
            <a:fillRect/>
          </a:stretch>
        </p:blipFill>
        <p:spPr>
          <a:xfrm>
            <a:off x="0" y="0"/>
            <a:ext cx="4495800" cy="2190750"/>
          </a:xfrm>
          <a:prstGeom prst="rect">
            <a:avLst/>
          </a:prstGeom>
        </p:spPr>
      </p:pic>
      <p:pic>
        <p:nvPicPr>
          <p:cNvPr id="13" name="Picture 2" descr="C:\Users\bh45489\Desktop\TEMP\103___11\IMG_1642.JPG"/>
          <p:cNvPicPr>
            <a:picLocks noChangeAspect="1" noChangeArrowheads="1"/>
          </p:cNvPicPr>
          <p:nvPr/>
        </p:nvPicPr>
        <p:blipFill>
          <a:blip r:embed="rId4" cstate="print"/>
          <a:srcRect l="11548" t="18993" r="20319" b="20959"/>
          <a:stretch>
            <a:fillRect/>
          </a:stretch>
        </p:blipFill>
        <p:spPr bwMode="auto">
          <a:xfrm>
            <a:off x="0" y="2165346"/>
            <a:ext cx="4495800" cy="2971800"/>
          </a:xfrm>
          <a:prstGeom prst="rect">
            <a:avLst/>
          </a:prstGeom>
          <a:noFill/>
        </p:spPr>
      </p:pic>
      <p:pic>
        <p:nvPicPr>
          <p:cNvPr id="15" name="Content Placeholder 3" descr="10245317_819610991400212_6190046788419244688_n.jpg"/>
          <p:cNvPicPr>
            <a:picLocks noChangeAspect="1"/>
          </p:cNvPicPr>
          <p:nvPr/>
        </p:nvPicPr>
        <p:blipFill>
          <a:blip r:embed="rId5" cstate="print"/>
          <a:srcRect l="263" t="15896" r="4108" b="2214"/>
          <a:stretch>
            <a:fillRect/>
          </a:stretch>
        </p:blipFill>
        <p:spPr>
          <a:xfrm>
            <a:off x="4495801" y="-1"/>
            <a:ext cx="4669695" cy="2670048"/>
          </a:xfrm>
          <a:prstGeom prst="rect">
            <a:avLst/>
          </a:prstGeom>
        </p:spPr>
      </p:pic>
      <p:pic>
        <p:nvPicPr>
          <p:cNvPr id="19" name="Picture 18" descr="11816889_1141031069258201_3283829574152761897_n.jpg"/>
          <p:cNvPicPr>
            <a:picLocks noChangeAspect="1"/>
          </p:cNvPicPr>
          <p:nvPr/>
        </p:nvPicPr>
        <p:blipFill>
          <a:blip r:embed="rId6" cstate="print"/>
          <a:srcRect l="9963" t="6532" b="26958"/>
          <a:stretch>
            <a:fillRect/>
          </a:stretch>
        </p:blipFill>
        <p:spPr>
          <a:xfrm>
            <a:off x="4495800" y="2664448"/>
            <a:ext cx="4683974" cy="2468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0524" y="2000392"/>
            <a:ext cx="5067476" cy="92333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AC1A2F"/>
              </a:buClr>
              <a:buSzTx/>
              <a:buFontTx/>
              <a:buNone/>
              <a:tabLst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cs typeface="Arial" pitchFamily="34" charset="0"/>
              </a:rPr>
              <a:t>THANK YOU!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ettyImages-1878984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624588"/>
            <a:ext cx="9144000" cy="64729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111" y="1474937"/>
            <a:ext cx="3764349" cy="2182654"/>
          </a:xfrm>
          <a:prstGeom prst="rect">
            <a:avLst/>
          </a:prstGeom>
          <a:effectLst>
            <a:outerShdw blurRad="88900" dist="76200" dir="2700000" algn="tl" rotWithShape="0">
              <a:prstClr val="black">
                <a:alpha val="5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380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Titl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>
            <a:srgbClr val="AC1A2F"/>
          </a:buClr>
          <a:buSzTx/>
          <a:buFontTx/>
          <a:buNone/>
          <a:tabLst/>
          <a:defRPr kumimoji="0" sz="180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 pitchFamily="34" charset="0"/>
            <a:ea typeface="+mn-ea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ontent Master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>
            <a:srgbClr val="AC1A2F"/>
          </a:buClr>
          <a:buSzTx/>
          <a:buFontTx/>
          <a:buNone/>
          <a:tabLst/>
          <a:defRPr kumimoji="0" sz="180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 pitchFamily="34" charset="0"/>
            <a:ea typeface="+mn-ea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SecurityClassification xmlns="d514647a-3255-42c6-878f-b8a3e7eae286">Unrestricted Data</SecurityClassification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6DFE7C1DFF1845A50A37F7EA70C381" ma:contentTypeVersion="" ma:contentTypeDescription="Create a new document." ma:contentTypeScope="" ma:versionID="bb3eadd77b6d6c6e07d1fcf613a90d75">
  <xsd:schema xmlns:xsd="http://www.w3.org/2001/XMLSchema" xmlns:xs="http://www.w3.org/2001/XMLSchema" xmlns:p="http://schemas.microsoft.com/office/2006/metadata/properties" xmlns:ns2="d514647a-3255-42c6-878f-b8a3e7eae286" targetNamespace="http://schemas.microsoft.com/office/2006/metadata/properties" ma:root="true" ma:fieldsID="a4d1b91290dc7790532406b2d426eb23" ns2:_="">
    <xsd:import namespace="d514647a-3255-42c6-878f-b8a3e7eae286"/>
    <xsd:element name="properties">
      <xsd:complexType>
        <xsd:sequence>
          <xsd:element name="documentManagement">
            <xsd:complexType>
              <xsd:all>
                <xsd:element ref="ns2:Security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4647a-3255-42c6-878f-b8a3e7eae286" elementFormDefault="qualified">
    <xsd:import namespace="http://schemas.microsoft.com/office/2006/documentManagement/types"/>
    <xsd:import namespace="http://schemas.microsoft.com/office/infopath/2007/PartnerControls"/>
    <xsd:element name="SecurityClassification" ma:index="8" ma:displayName="Security Category" ma:description="http://sp.bh.textron.com/Pages/SecurityCategories.aspx" ma:format="Dropdown" ma:internalName="SecurityClassification">
      <xsd:simpleType>
        <xsd:restriction base="dms:Choice">
          <xsd:enumeration value="Personal Data"/>
          <xsd:enumeration value="Proprietary Information"/>
          <xsd:enumeration value="Export Controlled Data (ITAR/EAR)"/>
          <xsd:enumeration value="Other Controlled Data"/>
          <xsd:enumeration value="Unrestricted Data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BAB745-6175-44A8-A8AD-07F382BA6684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d514647a-3255-42c6-878f-b8a3e7eae286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46B47EE-C170-4366-A653-8DE59085AA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6EA2A5-051A-4621-A64C-BCBEB660EC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4647a-3255-42c6-878f-b8a3e7eae2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8544</TotalTime>
  <Words>121</Words>
  <Application>Microsoft Office PowerPoint</Application>
  <PresentationFormat>On-screen Show (16:9)</PresentationFormat>
  <Paragraphs>35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Presentation Title Master</vt:lpstr>
      <vt:lpstr>Content Master Slides</vt:lpstr>
      <vt:lpstr> Robert Hastings</vt:lpstr>
      <vt:lpstr>PowerPoint Presentation</vt:lpstr>
      <vt:lpstr>Bell Helicopter Existing Product Lines</vt:lpstr>
      <vt:lpstr>Three New, Clean-Sheet Design Aircraft</vt:lpstr>
      <vt:lpstr>Bell Helicopter in Tarrant County</vt:lpstr>
      <vt:lpstr>PowerPoint Presentation</vt:lpstr>
      <vt:lpstr>PowerPoint Presentation</vt:lpstr>
    </vt:vector>
  </TitlesOfParts>
  <Company>Bell Helicopter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 LG Format Proprietary - Master - EN</dc:title>
  <dc:creator>Bell Helicopter</dc:creator>
  <cp:lastModifiedBy>Dana Schenck</cp:lastModifiedBy>
  <cp:revision>185</cp:revision>
  <dcterms:created xsi:type="dcterms:W3CDTF">2011-02-09T17:19:08Z</dcterms:created>
  <dcterms:modified xsi:type="dcterms:W3CDTF">2016-02-18T20:33:57Z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0x010100896DFE7C1DFF1845A50A37F7EA70C381</vt:lpwstr>
  </property>
  <property fmtid="{D5CDD505-2E9C-101B-9397-08002B2CF9AE}" pid="3" name="TemplateUrl">
    <vt:lpwstr/>
  </property>
  <property fmtid="{D5CDD505-2E9C-101B-9397-08002B2CF9AE}" pid="4" name="Order">
    <vt:r8>800</vt:r8>
  </property>
  <property fmtid="{D5CDD505-2E9C-101B-9397-08002B2CF9AE}" pid="5" name="_SourceUrl">
    <vt:lpwstr/>
  </property>
  <property fmtid="{D5CDD505-2E9C-101B-9397-08002B2CF9AE}" pid="6" name="xd_Signature">
    <vt:bool>false</vt:bool>
  </property>
  <property fmtid="{D5CDD505-2E9C-101B-9397-08002B2CF9AE}" pid="7" name="xd_ProgID">
    <vt:lpwstr/>
  </property>
</Properties>
</file>